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64" r:id="rId5"/>
    <p:sldId id="274" r:id="rId6"/>
    <p:sldId id="263" r:id="rId7"/>
    <p:sldId id="265" r:id="rId8"/>
    <p:sldId id="272" r:id="rId9"/>
    <p:sldId id="273" r:id="rId10"/>
    <p:sldId id="268" r:id="rId11"/>
    <p:sldId id="271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2" autoAdjust="0"/>
    <p:restoredTop sz="94717" autoAdjust="0"/>
  </p:normalViewPr>
  <p:slideViewPr>
    <p:cSldViewPr snapToGrid="0" snapToObjects="1">
      <p:cViewPr varScale="1">
        <p:scale>
          <a:sx n="81" d="100"/>
          <a:sy n="81" d="100"/>
        </p:scale>
        <p:origin x="658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C8B0638-F41C-4C51-93C4-6E2824C0C7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B3501F-88A7-41CA-8156-5C070080F2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9F47EF-E46A-4E9B-BC57-FC76C60B6F3E}" type="datetimeFigureOut">
              <a:rPr lang="en-CA" smtClean="0"/>
              <a:t>2020-11-19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9A6782-90CD-479B-A738-FED2AA2905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9E84EE-8965-4C34-9C96-0ED7F7B2A48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F6E914-1CD0-4539-97B3-8EA6C479F60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17428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846D2-40EE-AB45-A6D6-2028110D1123}" type="datetimeFigureOut">
              <a:rPr lang="ru-RU" smtClean="0"/>
              <a:t>19.11.2020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E81C4-93CE-BC45-895D-9CF32EA2FC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9889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с имене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с цита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0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hyperlink" Target="https://ru.foursquare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data.cityofnewyork.us/City-Government/Borough-Boundaries/tqmj-j8zm" TargetMode="External"/><Relationship Id="rId4" Type="http://schemas.openxmlformats.org/officeDocument/2006/relationships/hyperlink" Target="https://cocl.us/new_york_dataset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27902" y="1647032"/>
            <a:ext cx="7963232" cy="2175900"/>
          </a:xfrm>
        </p:spPr>
        <p:txBody>
          <a:bodyPr/>
          <a:lstStyle/>
          <a:p>
            <a:r>
              <a:rPr lang="en-US" dirty="0"/>
              <a:t>The best </a:t>
            </a:r>
            <a:r>
              <a:rPr lang="en-CA" dirty="0"/>
              <a:t>neighbourhood</a:t>
            </a:r>
            <a:r>
              <a:rPr lang="en-US" dirty="0"/>
              <a:t> for an Indian restaurant to visit in New York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Krishna Kantwala</a:t>
            </a:r>
            <a:endParaRPr lang="ru-RU" dirty="0"/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>
            <a:off x="1507067" y="5797628"/>
            <a:ext cx="7766936" cy="4174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Nov 2020</a:t>
            </a:r>
            <a:endParaRPr lang="ru-RU" dirty="0"/>
          </a:p>
        </p:txBody>
      </p:sp>
      <p:pic>
        <p:nvPicPr>
          <p:cNvPr id="1026" name="Picture 2" descr="ree Stock Photo of Tower Bridge Created by Geoffrey Whitewa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23018"/>
            <a:ext cx="3995928" cy="2663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Подзаголовок 2"/>
          <p:cNvSpPr txBox="1">
            <a:spLocks/>
          </p:cNvSpPr>
          <p:nvPr/>
        </p:nvSpPr>
        <p:spPr>
          <a:xfrm>
            <a:off x="2643188" y="403658"/>
            <a:ext cx="6045028" cy="4174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IBM Capstone Project: Applied Data Science Capstone</a:t>
            </a:r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0"/>
            <a:ext cx="2917997" cy="195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48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2139" y="67550"/>
            <a:ext cx="8596668" cy="1320800"/>
          </a:xfrm>
        </p:spPr>
        <p:txBody>
          <a:bodyPr/>
          <a:lstStyle/>
          <a:p>
            <a:r>
              <a:rPr lang="en-CA" dirty="0"/>
              <a:t>Neighbourhoods based on average Rating </a:t>
            </a: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677334" y="2317004"/>
            <a:ext cx="8596668" cy="2106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22B4D859-F13B-44C8-8490-C3163946E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32" y="1086476"/>
            <a:ext cx="7921682" cy="456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77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2139" y="67550"/>
            <a:ext cx="8596668" cy="1320800"/>
          </a:xfrm>
        </p:spPr>
        <p:txBody>
          <a:bodyPr/>
          <a:lstStyle/>
          <a:p>
            <a:r>
              <a:rPr lang="en-CA" dirty="0"/>
              <a:t>Borough based on average Rating </a:t>
            </a: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677334" y="2317004"/>
            <a:ext cx="8596668" cy="2106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3521939A-F0F9-4AA0-8F48-57BE7DEFB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70" y="896267"/>
            <a:ext cx="8359405" cy="494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03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2139" y="67550"/>
            <a:ext cx="8596668" cy="1320800"/>
          </a:xfrm>
        </p:spPr>
        <p:txBody>
          <a:bodyPr/>
          <a:lstStyle/>
          <a:p>
            <a:r>
              <a:rPr lang="en-US" dirty="0"/>
              <a:t>Results</a:t>
            </a: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677334" y="2317004"/>
            <a:ext cx="8596668" cy="2106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58404" y="1477262"/>
            <a:ext cx="895387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CA" sz="2400" dirty="0"/>
              <a:t>Greenwich Village (Manhattan), Tribeca (Manhattan), West Village (Manhattan) are some of the best neighborhoods for Indian cuisine.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sz="2400" dirty="0"/>
              <a:t>Manhattan have potential Indian Restaurant Market.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sz="2400" dirty="0"/>
              <a:t>Bronx ranks last in average rating of Indian Restaurants.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CA" sz="2400" dirty="0"/>
              <a:t>Manhattan is the best place to stay if you prefer Indian Cuisine.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436682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28" y="609600"/>
            <a:ext cx="2930518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Conclusions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7328" y="2160589"/>
            <a:ext cx="7493906" cy="800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best neighborhood for the Indian restaurants are:</a:t>
            </a:r>
          </a:p>
        </p:txBody>
      </p:sp>
      <p:pic>
        <p:nvPicPr>
          <p:cNvPr id="5" name="Picture 4" descr="A sign on the side of a ramp&#10;&#10;Description automatically generated">
            <a:extLst>
              <a:ext uri="{FF2B5EF4-FFF2-40B4-BE49-F238E27FC236}">
                <a16:creationId xmlns:a16="http://schemas.microsoft.com/office/drawing/2014/main" id="{B8601DB6-789A-4512-9792-B1D3BA8EA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078" y="3429000"/>
            <a:ext cx="2596281" cy="2061752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9DE6EB90-B6C3-4914-ABAD-2A4142ECE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9325" y="3429000"/>
            <a:ext cx="2074999" cy="2074999"/>
          </a:xfrm>
          <a:prstGeom prst="rect">
            <a:avLst/>
          </a:prstGeom>
        </p:spPr>
      </p:pic>
      <p:pic>
        <p:nvPicPr>
          <p:cNvPr id="9" name="Picture 8" descr="Shape, logo&#10;&#10;Description automatically generated">
            <a:extLst>
              <a:ext uri="{FF2B5EF4-FFF2-40B4-BE49-F238E27FC236}">
                <a16:creationId xmlns:a16="http://schemas.microsoft.com/office/drawing/2014/main" id="{DFE53421-C337-4D7D-8973-D1FA7AF70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248" y="3347880"/>
            <a:ext cx="3421995" cy="206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930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2317004"/>
            <a:ext cx="8596668" cy="210616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Main goal is to find </a:t>
            </a:r>
            <a:r>
              <a:rPr lang="en-CA" dirty="0">
                <a:solidFill>
                  <a:schemeClr val="tx1"/>
                </a:solidFill>
              </a:rPr>
              <a:t>is to find Indian restaurants which provide the best taste in the New York neighbourhood area.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" name="Подзаголовок 2"/>
          <p:cNvSpPr txBox="1">
            <a:spLocks/>
          </p:cNvSpPr>
          <p:nvPr/>
        </p:nvSpPr>
        <p:spPr>
          <a:xfrm rot="16200000">
            <a:off x="4561711" y="143173"/>
            <a:ext cx="3051217" cy="6373364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184648" y="19476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90028" y="417020"/>
            <a:ext cx="8828526" cy="935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Main Goal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4467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/>
          <p:cNvSpPr txBox="1">
            <a:spLocks/>
          </p:cNvSpPr>
          <p:nvPr/>
        </p:nvSpPr>
        <p:spPr>
          <a:xfrm rot="16200000">
            <a:off x="4561711" y="143173"/>
            <a:ext cx="3051217" cy="6373364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184648" y="19476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90028" y="417020"/>
            <a:ext cx="8828526" cy="935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Problem statement</a:t>
            </a:r>
            <a:endParaRPr lang="ru-RU" dirty="0"/>
          </a:p>
        </p:txBody>
      </p:sp>
      <p:sp>
        <p:nvSpPr>
          <p:cNvPr id="9" name="Вертикальный текст 2"/>
          <p:cNvSpPr>
            <a:spLocks noGrp="1"/>
          </p:cNvSpPr>
          <p:nvPr>
            <p:ph type="body" orient="vert" idx="1"/>
          </p:nvPr>
        </p:nvSpPr>
        <p:spPr>
          <a:xfrm rot="16200000">
            <a:off x="2659390" y="-648716"/>
            <a:ext cx="4474455" cy="8754768"/>
          </a:xfrm>
        </p:spPr>
        <p:txBody>
          <a:bodyPr>
            <a:noAutofit/>
          </a:bodyPr>
          <a:lstStyle/>
          <a:p>
            <a:r>
              <a:rPr lang="en-IN" sz="2800" dirty="0"/>
              <a:t>List and visualize all major parts of New York City that has great Indian restaurants</a:t>
            </a:r>
          </a:p>
          <a:p>
            <a:pPr algn="just"/>
            <a:r>
              <a:rPr lang="en-IN" sz="2800" dirty="0"/>
              <a:t>What is best location in New York City for Indian Cuisine?</a:t>
            </a:r>
          </a:p>
          <a:p>
            <a:pPr algn="just"/>
            <a:r>
              <a:rPr lang="en-IN" sz="2800" dirty="0"/>
              <a:t>Which areas have potential Indian Restaurant Market?</a:t>
            </a:r>
          </a:p>
          <a:p>
            <a:pPr algn="just"/>
            <a:r>
              <a:rPr lang="en-IN" sz="2800" dirty="0"/>
              <a:t>Which all areas lack Indian Restaurants?</a:t>
            </a:r>
          </a:p>
          <a:p>
            <a:pPr algn="just"/>
            <a:r>
              <a:rPr lang="en-IN" sz="2800" dirty="0"/>
              <a:t>Which is the best place to stay if you prefer Indian Cuisine?</a:t>
            </a:r>
          </a:p>
        </p:txBody>
      </p:sp>
    </p:spTree>
    <p:extLst>
      <p:ext uri="{BB962C8B-B14F-4D97-AF65-F5344CB8AC3E}">
        <p14:creationId xmlns:p14="http://schemas.microsoft.com/office/powerpoint/2010/main" val="2127197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7294" y="271272"/>
            <a:ext cx="8596668" cy="1320800"/>
          </a:xfrm>
        </p:spPr>
        <p:txBody>
          <a:bodyPr/>
          <a:lstStyle/>
          <a:p>
            <a:r>
              <a:rPr lang="en-US"/>
              <a:t>Data sources</a:t>
            </a: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677334" y="2317004"/>
            <a:ext cx="8596668" cy="2106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60177" y="1304170"/>
            <a:ext cx="77541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dirty="0"/>
              <a:t>Foursquare API</a:t>
            </a:r>
            <a:endParaRPr lang="ru-RU" sz="2400" dirty="0"/>
          </a:p>
          <a:p>
            <a:r>
              <a:rPr lang="en-US" sz="2400" u="sng" dirty="0">
                <a:hlinkClick r:id="rId2"/>
              </a:rPr>
              <a:t>https://ru.foursquare.com/</a:t>
            </a:r>
            <a:r>
              <a:rPr lang="ru-RU" sz="2400" dirty="0"/>
              <a:t> </a:t>
            </a:r>
          </a:p>
        </p:txBody>
      </p:sp>
      <p:pic>
        <p:nvPicPr>
          <p:cNvPr id="7170" name="Picture 2" descr="oursquare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97" y="1210409"/>
            <a:ext cx="1016788" cy="1016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760177" y="2693387"/>
            <a:ext cx="49760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2400" dirty="0"/>
              <a:t>The New York Datastore</a:t>
            </a:r>
            <a:endParaRPr lang="en-CA" sz="2400" dirty="0"/>
          </a:p>
          <a:p>
            <a:pPr lvl="0"/>
            <a:r>
              <a:rPr lang="en-IN" sz="2400" dirty="0">
                <a:hlinkClick r:id="rId4"/>
              </a:rPr>
              <a:t>https://cocl.us/new_york_dataset</a:t>
            </a:r>
            <a:endParaRPr lang="en-IN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3760177" y="4097480"/>
            <a:ext cx="63930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2400" dirty="0"/>
              <a:t>Geo Space Data</a:t>
            </a:r>
          </a:p>
          <a:p>
            <a:pPr lvl="0"/>
            <a:r>
              <a:rPr lang="en-IN" sz="2400" u="sng" dirty="0">
                <a:hlinkClick r:id="rId5"/>
              </a:rPr>
              <a:t>https://data.cityofnewyork.us/City-</a:t>
            </a:r>
          </a:p>
          <a:p>
            <a:pPr lvl="0"/>
            <a:r>
              <a:rPr lang="en-IN" sz="2400" u="sng" dirty="0">
                <a:hlinkClick r:id="rId5"/>
              </a:rPr>
              <a:t>Government/Borough-Boundaries/tqmj-j8zm</a:t>
            </a:r>
            <a:endParaRPr lang="en-US" sz="2400" dirty="0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84C633E7-49B1-46B2-9984-90E1629885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034" y="4038328"/>
            <a:ext cx="2964437" cy="769687"/>
          </a:xfrm>
          <a:prstGeom prst="rect">
            <a:avLst/>
          </a:prstGeom>
        </p:spPr>
      </p:pic>
      <p:pic>
        <p:nvPicPr>
          <p:cNvPr id="10" name="Picture 9" descr="Qr code&#10;&#10;Description automatically generated">
            <a:extLst>
              <a:ext uri="{FF2B5EF4-FFF2-40B4-BE49-F238E27FC236}">
                <a16:creationId xmlns:a16="http://schemas.microsoft.com/office/drawing/2014/main" id="{A5F763A6-4CA3-41AE-9638-B206F06FF9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7397" y="2874132"/>
            <a:ext cx="2660074" cy="69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181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/>
          <p:cNvSpPr txBox="1">
            <a:spLocks/>
          </p:cNvSpPr>
          <p:nvPr/>
        </p:nvSpPr>
        <p:spPr>
          <a:xfrm rot="16200000">
            <a:off x="4561711" y="143173"/>
            <a:ext cx="3051217" cy="6373364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5184648" y="19476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90028" y="417020"/>
            <a:ext cx="8828526" cy="9353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Methodology:</a:t>
            </a:r>
            <a:endParaRPr lang="ru-RU" dirty="0"/>
          </a:p>
        </p:txBody>
      </p:sp>
      <p:sp>
        <p:nvSpPr>
          <p:cNvPr id="9" name="Вертикальный текст 2"/>
          <p:cNvSpPr>
            <a:spLocks noGrp="1"/>
          </p:cNvSpPr>
          <p:nvPr>
            <p:ph type="body" orient="vert" idx="1"/>
          </p:nvPr>
        </p:nvSpPr>
        <p:spPr>
          <a:xfrm rot="16200000">
            <a:off x="2659390" y="-648716"/>
            <a:ext cx="4474455" cy="8754768"/>
          </a:xfrm>
        </p:spPr>
        <p:txBody>
          <a:bodyPr>
            <a:noAutofit/>
          </a:bodyPr>
          <a:lstStyle/>
          <a:p>
            <a:pPr marL="502920" indent="-457200" algn="just"/>
            <a:r>
              <a:rPr lang="en-IN" sz="2000" dirty="0"/>
              <a:t>Begin by collecting the New York city data</a:t>
            </a:r>
          </a:p>
          <a:p>
            <a:pPr marL="502920" indent="-457200" algn="just"/>
            <a:r>
              <a:rPr lang="en-IN" sz="2000" dirty="0"/>
              <a:t>Find all venues for each neighbourhood using Foursquare API.</a:t>
            </a:r>
          </a:p>
          <a:p>
            <a:pPr marL="502920" indent="-457200" algn="just"/>
            <a:r>
              <a:rPr lang="en-IN" sz="2000" dirty="0"/>
              <a:t>Filter out all venues with Indian restaurant for further analysis.</a:t>
            </a:r>
          </a:p>
          <a:p>
            <a:pPr marL="502920" indent="-457200" algn="just"/>
            <a:r>
              <a:rPr lang="en-IN" sz="2000" dirty="0"/>
              <a:t>Find the Ratings, Tips, and Number of Likes for all the Indian Restaurants.</a:t>
            </a:r>
          </a:p>
          <a:p>
            <a:pPr marL="502920" indent="-457200" algn="just"/>
            <a:r>
              <a:rPr lang="en-IN" sz="2000" dirty="0"/>
              <a:t>Sort Neighbourhoods and Borough the data keeping Ratings as the constraint.</a:t>
            </a:r>
          </a:p>
          <a:p>
            <a:pPr marL="502920" indent="-457200" algn="just"/>
            <a:r>
              <a:rPr lang="en-IN" sz="2000" dirty="0"/>
              <a:t>consider all the neighbourhoods with average rating greater or equal 9.0 to visualize on map.</a:t>
            </a:r>
          </a:p>
          <a:p>
            <a:pPr marL="502920" indent="-457200" algn="just"/>
            <a:r>
              <a:rPr lang="en-IN" sz="2000" dirty="0"/>
              <a:t>Finally, visualize the Neighbourhoods and Borough based on average rating.</a:t>
            </a:r>
          </a:p>
        </p:txBody>
      </p:sp>
    </p:spTree>
    <p:extLst>
      <p:ext uri="{BB962C8B-B14F-4D97-AF65-F5344CB8AC3E}">
        <p14:creationId xmlns:p14="http://schemas.microsoft.com/office/powerpoint/2010/main" val="1810533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5777" y="252984"/>
            <a:ext cx="9280482" cy="1094756"/>
          </a:xfrm>
        </p:spPr>
        <p:txBody>
          <a:bodyPr>
            <a:normAutofit fontScale="90000"/>
          </a:bodyPr>
          <a:lstStyle/>
          <a:p>
            <a:r>
              <a:rPr lang="en-US" dirty="0"/>
              <a:t>All venues for each neighborhood </a:t>
            </a:r>
            <a:br>
              <a:rPr lang="en-US" dirty="0"/>
            </a:br>
            <a:endParaRPr lang="ru-RU" dirty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631209" y="5543585"/>
            <a:ext cx="7089343" cy="6171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Queens has the highest number of neighborhood.</a:t>
            </a:r>
            <a:endParaRPr lang="ru-RU" sz="2000" dirty="0">
              <a:solidFill>
                <a:schemeClr val="tx1"/>
              </a:solidFill>
            </a:endParaRPr>
          </a:p>
        </p:txBody>
      </p:sp>
      <p:pic>
        <p:nvPicPr>
          <p:cNvPr id="8" name="Content Placeholder 7" descr="Chart, bar chart&#10;&#10;Description automatically generated">
            <a:extLst>
              <a:ext uri="{FF2B5EF4-FFF2-40B4-BE49-F238E27FC236}">
                <a16:creationId xmlns:a16="http://schemas.microsoft.com/office/drawing/2014/main" id="{3D0E1B9D-6C57-4986-B194-5F3F16E74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9065" y="1347740"/>
            <a:ext cx="7089343" cy="3881437"/>
          </a:xfrm>
        </p:spPr>
      </p:pic>
    </p:spTree>
    <p:extLst>
      <p:ext uri="{BB962C8B-B14F-4D97-AF65-F5344CB8AC3E}">
        <p14:creationId xmlns:p14="http://schemas.microsoft.com/office/powerpoint/2010/main" val="125220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2139" y="67550"/>
            <a:ext cx="8596668" cy="1129654"/>
          </a:xfrm>
        </p:spPr>
        <p:txBody>
          <a:bodyPr>
            <a:normAutofit fontScale="90000"/>
          </a:bodyPr>
          <a:lstStyle/>
          <a:p>
            <a:r>
              <a:rPr lang="en-CA" dirty="0"/>
              <a:t>Ratings, </a:t>
            </a:r>
            <a:r>
              <a:rPr lang="en-US" dirty="0"/>
              <a:t>Tips, and Number of Likes for all the Indian Restaurants. </a:t>
            </a:r>
            <a:br>
              <a:rPr lang="en-US" dirty="0"/>
            </a:b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677334" y="2317004"/>
            <a:ext cx="8596668" cy="2106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BB7BC10-4EF8-4865-B418-D5FD2B7F5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744" y="1895356"/>
            <a:ext cx="8161727" cy="231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236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2139" y="67550"/>
            <a:ext cx="8596668" cy="1129654"/>
          </a:xfrm>
        </p:spPr>
        <p:txBody>
          <a:bodyPr>
            <a:normAutofit fontScale="90000"/>
          </a:bodyPr>
          <a:lstStyle/>
          <a:p>
            <a:r>
              <a:rPr lang="en-CA" dirty="0"/>
              <a:t>Top neighborhood and Borough with top average rating of Indian restaurants</a:t>
            </a:r>
            <a:r>
              <a:rPr lang="en-US" dirty="0"/>
              <a:t>. </a:t>
            </a:r>
            <a:br>
              <a:rPr lang="en-US" dirty="0"/>
            </a:b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677334" y="2317004"/>
            <a:ext cx="8596668" cy="2106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9ADE1AB3-3BDA-44E8-A2AA-BBC053174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38" y="1504810"/>
            <a:ext cx="4839119" cy="4217564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80F8309-D93C-49D6-BE20-463B1218C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627" y="1745454"/>
            <a:ext cx="4114047" cy="210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543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2139" y="67550"/>
            <a:ext cx="8596668" cy="1129654"/>
          </a:xfrm>
        </p:spPr>
        <p:txBody>
          <a:bodyPr>
            <a:normAutofit fontScale="90000"/>
          </a:bodyPr>
          <a:lstStyle/>
          <a:p>
            <a:r>
              <a:rPr lang="en-CA" dirty="0"/>
              <a:t>All the neighbourhoods with average rating greater or equal 9.0 </a:t>
            </a:r>
            <a:br>
              <a:rPr lang="en-US" dirty="0"/>
            </a:b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677334" y="2317004"/>
            <a:ext cx="8596668" cy="2106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4013780D-C0DF-4857-9D2E-F9C82EE86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20" y="1796415"/>
            <a:ext cx="9596966" cy="297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8544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365</Words>
  <Application>Microsoft Office PowerPoint</Application>
  <PresentationFormat>Widescreen</PresentationFormat>
  <Paragraphs>42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Wingdings 3</vt:lpstr>
      <vt:lpstr>Аспект</vt:lpstr>
      <vt:lpstr>The best neighbourhood for an Indian restaurant to visit in New York</vt:lpstr>
      <vt:lpstr>Main goal is to find is to find Indian restaurants which provide the best taste in the New York neighbourhood area.</vt:lpstr>
      <vt:lpstr>PowerPoint Presentation</vt:lpstr>
      <vt:lpstr>Data sources</vt:lpstr>
      <vt:lpstr>PowerPoint Presentation</vt:lpstr>
      <vt:lpstr>All venues for each neighborhood  </vt:lpstr>
      <vt:lpstr>Ratings, Tips, and Number of Likes for all the Indian Restaurants.  </vt:lpstr>
      <vt:lpstr>Top neighborhood and Borough with top average rating of Indian restaurants.  </vt:lpstr>
      <vt:lpstr>All the neighbourhoods with average rating greater or equal 9.0  </vt:lpstr>
      <vt:lpstr>Neighbourhoods based on average Rating </vt:lpstr>
      <vt:lpstr>Borough based on average Rating </vt:lpstr>
      <vt:lpstr>Results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best borough to open a Russian restaurant in Greater London</dc:title>
  <dc:creator>Krishna Kantwala</dc:creator>
  <cp:lastModifiedBy>Krishna Kantwala</cp:lastModifiedBy>
  <cp:revision>4</cp:revision>
  <dcterms:created xsi:type="dcterms:W3CDTF">2020-11-19T18:04:15Z</dcterms:created>
  <dcterms:modified xsi:type="dcterms:W3CDTF">2020-11-19T18:25:37Z</dcterms:modified>
</cp:coreProperties>
</file>